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7" r:id="rId4"/>
    <p:sldId id="329" r:id="rId5"/>
    <p:sldId id="343" r:id="rId6"/>
    <p:sldId id="272" r:id="rId7"/>
    <p:sldId id="273" r:id="rId8"/>
    <p:sldId id="274" r:id="rId9"/>
    <p:sldId id="344" r:id="rId10"/>
    <p:sldId id="347" r:id="rId11"/>
    <p:sldId id="311" r:id="rId12"/>
    <p:sldId id="313" r:id="rId13"/>
    <p:sldId id="317" r:id="rId14"/>
    <p:sldId id="319" r:id="rId15"/>
    <p:sldId id="320" r:id="rId16"/>
    <p:sldId id="321" r:id="rId17"/>
    <p:sldId id="291" r:id="rId18"/>
    <p:sldId id="322" r:id="rId19"/>
    <p:sldId id="323" r:id="rId20"/>
    <p:sldId id="324" r:id="rId21"/>
    <p:sldId id="263" r:id="rId22"/>
    <p:sldId id="325" r:id="rId23"/>
    <p:sldId id="326" r:id="rId24"/>
    <p:sldId id="267" r:id="rId25"/>
    <p:sldId id="266" r:id="rId26"/>
    <p:sldId id="268" r:id="rId27"/>
    <p:sldId id="269" r:id="rId28"/>
    <p:sldId id="286" r:id="rId29"/>
    <p:sldId id="327" r:id="rId30"/>
    <p:sldId id="333" r:id="rId31"/>
    <p:sldId id="265" r:id="rId32"/>
    <p:sldId id="309" r:id="rId33"/>
    <p:sldId id="345" r:id="rId34"/>
    <p:sldId id="261" r:id="rId35"/>
    <p:sldId id="301" r:id="rId36"/>
    <p:sldId id="336" r:id="rId37"/>
    <p:sldId id="262" r:id="rId38"/>
    <p:sldId id="346" r:id="rId39"/>
    <p:sldId id="337" r:id="rId40"/>
    <p:sldId id="338" r:id="rId41"/>
    <p:sldId id="340" r:id="rId42"/>
    <p:sldId id="341" r:id="rId43"/>
    <p:sldId id="303" r:id="rId44"/>
    <p:sldId id="304" r:id="rId45"/>
    <p:sldId id="279" r:id="rId46"/>
    <p:sldId id="307" r:id="rId47"/>
    <p:sldId id="275" r:id="rId48"/>
    <p:sldId id="276" r:id="rId49"/>
    <p:sldId id="28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3"/>
    <p:restoredTop sz="94286"/>
  </p:normalViewPr>
  <p:slideViewPr>
    <p:cSldViewPr snapToGrid="0" snapToObjects="1">
      <p:cViewPr varScale="1">
        <p:scale>
          <a:sx n="120" d="100"/>
          <a:sy n="120" d="100"/>
        </p:scale>
        <p:origin x="21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.webteam.puppet.com/uploads/2021/07/Puppet-State-of-DevOps-Report-2021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EQq-c0fM-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26" y="3696101"/>
            <a:ext cx="2509374" cy="2509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615</a:t>
            </a:r>
            <a:br>
              <a:rPr lang="en-US" sz="3600" dirty="0"/>
            </a:br>
            <a:r>
              <a:rPr lang="en-US" sz="3600" dirty="0"/>
              <a:t>Week 1</a:t>
            </a:r>
            <a:br>
              <a:rPr lang="en-US" sz="3600" dirty="0"/>
            </a:br>
            <a:r>
              <a:rPr lang="en-US" sz="3600" dirty="0"/>
              <a:t>Distributed Infrastructure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4191249" cy="923330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…back in 2016</a:t>
            </a:r>
          </a:p>
        </p:txBody>
      </p:sp>
    </p:spTree>
    <p:extLst>
      <p:ext uri="{BB962C8B-B14F-4D97-AF65-F5344CB8AC3E}">
        <p14:creationId xmlns:p14="http://schemas.microsoft.com/office/powerpoint/2010/main" val="3633515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improve the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velocity</a:t>
            </a:r>
            <a:r>
              <a:rPr lang="en-US" dirty="0"/>
              <a:t> of the service delivery lifecycle.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2021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10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Low, Medium or High performers.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hlinkClick r:id="rId2"/>
              </a:rPr>
              <a:t>https://media.webteam.puppet.com/uploads/2021/07/Puppet-State-of-DevOps-Report-2021.pdf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184C3D-5664-A74C-B924-E5BEE3AA44B2}"/>
              </a:ext>
            </a:extLst>
          </p:cNvPr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2021 State of DevOps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2B98D-0A54-B34F-BAB5-CD4FBE8D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477"/>
            <a:ext cx="9144000" cy="52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625E5-2778-3C4B-8144-AC09AFCA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3" y="0"/>
            <a:ext cx="8891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9D17E-404A-F240-BE95-8881416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81100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Distributed Infrastructure Patterns</a:t>
            </a:r>
          </a:p>
        </p:txBody>
      </p:sp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Forbes: 83% of enterprise workloads will be in the cloud by 2020</a:t>
            </a:r>
          </a:p>
          <a:p>
            <a:endParaRPr lang="en-US" dirty="0"/>
          </a:p>
          <a:p>
            <a:r>
              <a:rPr lang="en-US" dirty="0"/>
              <a:t>We’ve already passed the tipping point!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7FC83-D817-6342-ABE3-834DBCF0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73" y="1811867"/>
            <a:ext cx="5564593" cy="26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Serverless Applications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Software build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write code and work with new technologies every week.</a:t>
            </a:r>
          </a:p>
          <a:p>
            <a:endParaRPr lang="en-US" dirty="0"/>
          </a:p>
          <a:p>
            <a:r>
              <a:rPr lang="en-US" dirty="0"/>
              <a:t>Nobody is a true expert in all these topics, including me.</a:t>
            </a:r>
          </a:p>
          <a:p>
            <a:endParaRPr lang="en-US" dirty="0"/>
          </a:p>
          <a:p>
            <a:r>
              <a:rPr lang="en-US" dirty="0"/>
              <a:t>Assignments will start out easy at first but become more challenging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years: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assignment.</a:t>
            </a:r>
            <a:r>
              <a:rPr lang="is-IS" dirty="0"/>
              <a:t>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25 years in IT working </a:t>
            </a:r>
            <a:br>
              <a:rPr lang="en-US" sz="2800" dirty="0"/>
            </a:br>
            <a:r>
              <a:rPr lang="en-US" sz="2800" dirty="0"/>
              <a:t>with tech startups, midsize, and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Recent work in healthcare, IoT, and </a:t>
            </a:r>
            <a:br>
              <a:rPr lang="en-US" sz="2400" dirty="0"/>
            </a:br>
            <a:r>
              <a:rPr lang="en-US" sz="2400" dirty="0"/>
              <a:t>E-commerce</a:t>
            </a:r>
          </a:p>
          <a:p>
            <a:pPr lvl="1"/>
            <a:endParaRPr lang="en-US" sz="2800" dirty="0"/>
          </a:p>
          <a:p>
            <a:r>
              <a:rPr lang="en-US" sz="2800" dirty="0"/>
              <a:t>AWS Solutions Architect certification &amp; Educate Cloud Ambassador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E3B9-326A-5B4C-8044-AF820B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3CB0-6A72-FA4C-AEDE-25E0826C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assignments are submitted via GitHub in this course. No paper or e-mail submissions are accepted.</a:t>
            </a:r>
          </a:p>
          <a:p>
            <a:endParaRPr lang="en-US" dirty="0"/>
          </a:p>
          <a:p>
            <a:r>
              <a:rPr lang="en-US" dirty="0"/>
              <a:t>You are expected to research and quickly learn Git and the GitHub platform on your own.</a:t>
            </a:r>
          </a:p>
        </p:txBody>
      </p:sp>
    </p:spTree>
    <p:extLst>
      <p:ext uri="{BB962C8B-B14F-4D97-AF65-F5344CB8AC3E}">
        <p14:creationId xmlns:p14="http://schemas.microsoft.com/office/powerpoint/2010/main" val="3035023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</a:t>
            </a:r>
            <a:r>
              <a:rPr lang="en-US" i="1" dirty="0"/>
              <a:t>clarity</a:t>
            </a:r>
            <a:r>
              <a:rPr lang="en-US" dirty="0"/>
              <a:t> and </a:t>
            </a:r>
            <a:r>
              <a:rPr lang="en-US" i="1" dirty="0"/>
              <a:t>maintainability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DC676-CAE9-F340-9916-CEC3F2FF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" b="35352"/>
          <a:stretch/>
        </p:blipFill>
        <p:spPr>
          <a:xfrm>
            <a:off x="572814" y="490736"/>
            <a:ext cx="6424352" cy="23365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43C20E-A1D4-4647-8202-BB36A9BD5E29}"/>
              </a:ext>
            </a:extLst>
          </p:cNvPr>
          <p:cNvSpPr/>
          <p:nvPr/>
        </p:nvSpPr>
        <p:spPr>
          <a:xfrm>
            <a:off x="1548818" y="3266119"/>
            <a:ext cx="54483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s-I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s-I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s-IS" i="1" dirty="0"/>
              <a:t>Many anti-patterns started out as patterns, but then became anti-patterns as technologies evolved.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86691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computing architecture where software components are running on multiple computing systems.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Database servers</a:t>
            </a:r>
          </a:p>
          <a:p>
            <a:pPr lvl="1"/>
            <a:r>
              <a:rPr lang="en-US" dirty="0"/>
              <a:t>Message bus servers</a:t>
            </a:r>
          </a:p>
          <a:p>
            <a:pPr lvl="1"/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We need this to scale our software platform to support thousands or millions of users.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Monolithic vs. </a:t>
            </a:r>
            <a:r>
              <a:rPr lang="en-US"/>
              <a:t>Distributed Services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7DAEF-89DF-804D-B44D-8F420340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" y="1950544"/>
            <a:ext cx="8686800" cy="420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0935A-41D5-EB42-9A8B-842676A0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03" y="1545021"/>
            <a:ext cx="11526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6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2"/>
            <a:r>
              <a:rPr lang="en-US" dirty="0"/>
              <a:t>Scale out means new challenges for our software application architecture: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Multiple instances of our application running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May need to handle requests from thousands of users and route to proper application resources.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Application state (data) is stored separate from the application.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Configuration and deployment is much more challenging, and we may be running multiple versions of our app.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2638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Caching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 queues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61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</a:p>
          <a:p>
            <a:endParaRPr lang="en-US" dirty="0"/>
          </a:p>
          <a:p>
            <a:r>
              <a:rPr lang="en-US" dirty="0"/>
              <a:t>Major</a:t>
            </a:r>
          </a:p>
          <a:p>
            <a:endParaRPr lang="en-US" dirty="0"/>
          </a:p>
          <a:p>
            <a:r>
              <a:rPr lang="en-US" dirty="0"/>
              <a:t>AWS experience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Others: Weighted round-robin, Least Load…</a:t>
            </a:r>
          </a:p>
        </p:txBody>
      </p:sp>
    </p:spTree>
    <p:extLst>
      <p:ext uri="{BB962C8B-B14F-4D97-AF65-F5344CB8AC3E}">
        <p14:creationId xmlns:p14="http://schemas.microsoft.com/office/powerpoint/2010/main" val="1628088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An in-memory caching service accelerates access to data and improves service response.</a:t>
            </a:r>
          </a:p>
          <a:p>
            <a:endParaRPr lang="en-US" sz="2800" dirty="0"/>
          </a:p>
          <a:p>
            <a:r>
              <a:rPr lang="en-US" sz="2800" dirty="0"/>
              <a:t>Database I/O is oftentimes </a:t>
            </a:r>
            <a:br>
              <a:rPr lang="en-US" sz="2800" dirty="0"/>
            </a:br>
            <a:r>
              <a:rPr lang="en-US" sz="2800" dirty="0"/>
              <a:t>the greatest performance </a:t>
            </a:r>
            <a:br>
              <a:rPr lang="en-US" sz="2800" dirty="0"/>
            </a:br>
            <a:r>
              <a:rPr lang="en-US" sz="2800" dirty="0"/>
              <a:t>constraint in a distributed </a:t>
            </a:r>
            <a:br>
              <a:rPr lang="en-US" sz="2800" dirty="0"/>
            </a:br>
            <a:r>
              <a:rPr lang="en-US" sz="2800" dirty="0"/>
              <a:t>application.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1D27-3E45-494C-A3BC-D7ECE1E9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15" y="3456518"/>
            <a:ext cx="3798751" cy="2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5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2049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message queue decouples services and allows producers (senders) to send messages to consumers (receivers).</a:t>
            </a:r>
          </a:p>
          <a:p>
            <a:endParaRPr lang="en-US" dirty="0"/>
          </a:p>
          <a:p>
            <a:pPr lvl="1"/>
            <a:r>
              <a:rPr lang="en-US" dirty="0"/>
              <a:t>Prevents one service from overwhelming another service with requests.</a:t>
            </a:r>
          </a:p>
          <a:p>
            <a:pPr lvl="1"/>
            <a:r>
              <a:rPr lang="en-US" dirty="0"/>
              <a:t>Allows for asynchronous, batch handling of requests.</a:t>
            </a:r>
          </a:p>
          <a:p>
            <a:pPr lvl="1"/>
            <a:r>
              <a:rPr lang="en-US" dirty="0"/>
              <a:t>Supports an event-driven application architecture.</a:t>
            </a:r>
          </a:p>
          <a:p>
            <a:endParaRPr lang="en-US" dirty="0"/>
          </a:p>
          <a:p>
            <a:r>
              <a:rPr lang="en-US" dirty="0"/>
              <a:t>Companies like </a:t>
            </a:r>
            <a:r>
              <a:rPr lang="en-US" dirty="0" err="1"/>
              <a:t>Amazon.com</a:t>
            </a:r>
            <a:r>
              <a:rPr lang="en-US" dirty="0"/>
              <a:t> use thousands of message queues.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4D08-55AC-D646-9A34-2AFD8EC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4467021"/>
            <a:ext cx="4869180" cy="2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4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large sets of data that are too big for a single server?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51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3441411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 (</a:t>
            </a:r>
            <a:r>
              <a:rPr lang="en-US" dirty="0" err="1"/>
              <a:t>Redis</a:t>
            </a:r>
            <a:r>
              <a:rPr lang="en-US" dirty="0"/>
              <a:t>, Memcached, AWS </a:t>
            </a:r>
            <a:r>
              <a:rPr lang="en-US" dirty="0" err="1"/>
              <a:t>ElastiCache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 (</a:t>
            </a:r>
            <a:r>
              <a:rPr lang="en-US" dirty="0" err="1"/>
              <a:t>Hbase</a:t>
            </a:r>
            <a:r>
              <a:rPr lang="en-US" dirty="0"/>
              <a:t>, AWS Redshift)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 (Mongo, AWS DynamoDB)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 (Neo4j, AWS Neptune)</a:t>
            </a:r>
          </a:p>
        </p:txBody>
      </p:sp>
    </p:spTree>
    <p:extLst>
      <p:ext uri="{BB962C8B-B14F-4D97-AF65-F5344CB8AC3E}">
        <p14:creationId xmlns:p14="http://schemas.microsoft.com/office/powerpoint/2010/main" val="368551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</a:t>
            </a:r>
            <a:r>
              <a:rPr lang="en-US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4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5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Assignment 1: Set up accounts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2 videos</a:t>
            </a:r>
          </a:p>
          <a:p>
            <a:endParaRPr lang="en-US" dirty="0"/>
          </a:p>
          <a:p>
            <a:r>
              <a:rPr lang="en-US" dirty="0"/>
              <a:t>Watch video on launching AWS EC2 instance:</a:t>
            </a:r>
          </a:p>
          <a:p>
            <a:pPr lvl="1"/>
            <a:r>
              <a:rPr lang="en-US" dirty="0">
                <a:hlinkClick r:id="rId2"/>
              </a:rPr>
              <a:t>https://youtu.be/OEQq-c0fM-c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Git Hands On Guide</a:t>
            </a:r>
          </a:p>
          <a:p>
            <a:pPr lvl="1"/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D0AFF3-90CE-0149-9BF1-54ED4F3B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CFF9-373E-3041-A123-31816C3CCA2F}"/>
              </a:ext>
            </a:extLst>
          </p:cNvPr>
          <p:cNvSpPr txBox="1"/>
          <p:nvPr/>
        </p:nvSpPr>
        <p:spPr>
          <a:xfrm>
            <a:off x="189688" y="1273108"/>
            <a:ext cx="7540379" cy="424731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Manufacturers in the 1980's faced a challenge:</a:t>
            </a:r>
          </a:p>
          <a:p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Protect sales (↑ inventory)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Reduce costs (↓ inventory)</a:t>
            </a:r>
          </a:p>
        </p:txBody>
      </p:sp>
    </p:spTree>
    <p:extLst>
      <p:ext uri="{BB962C8B-B14F-4D97-AF65-F5344CB8AC3E}">
        <p14:creationId xmlns:p14="http://schemas.microsoft.com/office/powerpoint/2010/main" val="26500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AB6A7-07E9-F84B-AD57-D7CE6C74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21" y="1902878"/>
            <a:ext cx="5906015" cy="427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C57A-1609-3A46-A09E-16EB0C38F25C}"/>
              </a:ext>
            </a:extLst>
          </p:cNvPr>
          <p:cNvSpPr txBox="1"/>
          <p:nvPr/>
        </p:nvSpPr>
        <p:spPr>
          <a:xfrm>
            <a:off x="1141277" y="875899"/>
            <a:ext cx="715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Solution: Lean Production System (Toyota)</a:t>
            </a:r>
          </a:p>
        </p:txBody>
      </p:sp>
    </p:spTree>
    <p:extLst>
      <p:ext uri="{BB962C8B-B14F-4D97-AF65-F5344CB8AC3E}">
        <p14:creationId xmlns:p14="http://schemas.microsoft.com/office/powerpoint/2010/main" val="61233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46F03-5CDC-4D47-B748-B955966B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4557D-F8DF-2E43-A168-214D06FD2319}"/>
              </a:ext>
            </a:extLst>
          </p:cNvPr>
          <p:cNvSpPr txBox="1"/>
          <p:nvPr/>
        </p:nvSpPr>
        <p:spPr>
          <a:xfrm>
            <a:off x="189687" y="1273108"/>
            <a:ext cx="8387045" cy="3170099"/>
          </a:xfrm>
          <a:prstGeom prst="rect">
            <a:avLst/>
          </a:prstGeom>
          <a:solidFill>
            <a:schemeClr val="accent3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Companies building software face challenges: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Produce value quickly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Deliver reliable services</a:t>
            </a:r>
          </a:p>
        </p:txBody>
      </p:sp>
    </p:spTree>
    <p:extLst>
      <p:ext uri="{BB962C8B-B14F-4D97-AF65-F5344CB8AC3E}">
        <p14:creationId xmlns:p14="http://schemas.microsoft.com/office/powerpoint/2010/main" val="203041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5D634-C5FB-0446-8BA4-75599CAB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82" y="1858147"/>
            <a:ext cx="5950310" cy="30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4191249" cy="923330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11.6 seconds</a:t>
            </a:r>
          </a:p>
        </p:txBody>
      </p:sp>
    </p:spTree>
    <p:extLst>
      <p:ext uri="{BB962C8B-B14F-4D97-AF65-F5344CB8AC3E}">
        <p14:creationId xmlns:p14="http://schemas.microsoft.com/office/powerpoint/2010/main" val="314869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11494</TotalTime>
  <Words>1604</Words>
  <Application>Microsoft Macintosh PowerPoint</Application>
  <PresentationFormat>On-screen Show (4:3)</PresentationFormat>
  <Paragraphs>317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Avenir Black</vt:lpstr>
      <vt:lpstr>Calibri</vt:lpstr>
      <vt:lpstr>Office Theme</vt:lpstr>
      <vt:lpstr>DevOps &amp; Cloud Infrastructure SEIS 615 Week 1 Distributed Infrastructure Patterns</vt:lpstr>
      <vt:lpstr>Agenda</vt:lpstr>
      <vt:lpstr>About Your Instructor</vt:lpstr>
      <vt:lpstr>Introduce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defined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Submission</vt:lpstr>
      <vt:lpstr>Assignment Grading</vt:lpstr>
      <vt:lpstr>Attendance</vt:lpstr>
      <vt:lpstr>PowerPoint Presentation</vt:lpstr>
      <vt:lpstr>What is distributed infrastructure?</vt:lpstr>
      <vt:lpstr>How do we scale our platform to support more users?</vt:lpstr>
      <vt:lpstr>Monolithic vs. Distributed Services</vt:lpstr>
      <vt:lpstr>Scale out</vt:lpstr>
      <vt:lpstr>Distributed infrastructure patterns</vt:lpstr>
      <vt:lpstr>Load balancing</vt:lpstr>
      <vt:lpstr>Load balancer distribution</vt:lpstr>
      <vt:lpstr>Caching</vt:lpstr>
      <vt:lpstr>Message queue</vt:lpstr>
      <vt:lpstr>Database Sharding</vt:lpstr>
      <vt:lpstr>Database Sharding</vt:lpstr>
      <vt:lpstr>NoSQL</vt:lpstr>
      <vt:lpstr>NoSQL</vt:lpstr>
      <vt:lpstr>Distributed system coupling</vt:lpstr>
      <vt:lpstr>Scaling performance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223</cp:revision>
  <dcterms:created xsi:type="dcterms:W3CDTF">2016-03-17T15:27:29Z</dcterms:created>
  <dcterms:modified xsi:type="dcterms:W3CDTF">2021-09-13T00:43:14Z</dcterms:modified>
</cp:coreProperties>
</file>